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8" r:id="rId12"/>
    <p:sldId id="269" r:id="rId13"/>
    <p:sldId id="270" r:id="rId14"/>
    <p:sldId id="271" r:id="rId15"/>
    <p:sldId id="26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>
      <p:cViewPr varScale="1">
        <p:scale>
          <a:sx n="104" d="100"/>
          <a:sy n="104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C6EE9-B3BF-6D52-66DC-095CAF28A3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6B68ED-CE0D-CD32-EC96-A901FED64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E0994-0CCD-B2ED-D201-E8BC33F36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32F12-6A9C-8396-463E-7B84F26FB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CB462-CB84-2C95-79E4-8FF07229E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75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FDB6-436D-1BFF-AAE6-D5FF9124B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D620D-2CDF-67A6-AD7E-63AE5BA17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A336-727A-8C60-8E63-5F5D44E47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47AA41-CB77-8D1D-BF86-BA5281AF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E4206-B4AB-4DBE-A5C4-EE04EFB9B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861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05FD1C-B95A-23DF-9C34-5996B7239D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1C70E1-FE27-D49F-D275-4A16464C5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1F655-9CDE-F2EC-D455-0E25B96F7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8EE23-7EF1-F2CE-E7AE-F8CE3AE45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D097C-6E9B-FA04-A553-D76627262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96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8B0D3-6597-2EEC-6BF9-11EAD492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FAD48-A123-EC42-4CCC-3C5A03284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1A43DB-C0F2-1FFD-0B92-D8C735368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6CE24-2127-34FA-FAC3-F4AEF5D5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D9E2C5-5B0B-EFAC-4AA7-3860EE79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01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AF4B4-17DF-C85A-45AB-AF45C1942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AB9C72-68FC-BBED-FC38-611D92C922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E5234-F64B-624C-426F-7851430BB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FCB6F7-F813-C4CE-A4E4-2CA8E724B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D5030-13E9-223E-A036-2E02B9A4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98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0B28F-14F4-7FBA-6688-AA34EC67E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E26AF-8EBC-C580-2425-56B377E0B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720310-D584-7DE0-BCC2-0B8E70B1EA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ACDAE3-D90F-BEEE-289C-842E610F2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4D55EF-04A1-23F9-9D5B-898C49494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BDC52-6C26-3CCB-C12A-3776CF5DC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153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1681D-8235-5A91-4ABC-82A527734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66D6C-2F3B-64D2-1F72-F05FFD99A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98CF33-28E0-2CC3-CF8D-953EEADECD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F861B-2BEB-B103-64D4-4CB719038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BAD339-ED72-F011-6627-03D61EDCAF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E7AD87-A69B-0D85-289F-D9F7E1DBF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D8C61B-520E-FE8B-C405-DE64A3836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F856D9-4102-7F81-2125-6B2DB8DE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02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4D093-BD49-F65E-D29C-3B074ACC7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0DECB9-6EC2-9533-638C-D9BDD6708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1BD818-300D-CF1E-C69C-05A6F5A4F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A7B159-B31D-0F77-337B-B921C0CE3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09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732627-2BD3-0A60-8FC5-96DBA46DE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5F58BC-CBFE-F80A-5DA3-A5681E090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054342-F2F6-04DA-8AE6-6374AC162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487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B0734-33E8-C6B4-0715-B96C41D74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7BF4F7-A82D-5EDC-A4F0-E5D6DB7004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94DAD-1018-61AE-8809-EAA90D654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2D860A-80AC-873D-B89E-4FA0837A4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287B3-FA87-1902-D203-32A6AA113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94F631-7C7C-6FB4-3CF1-BBDB6DC66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4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A9A41-B44D-C856-DAF6-064B345D3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F14359-A07C-CB1A-94C0-B9C438C184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EE4D55-C97B-BAD6-AA02-01C2131387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90C9A8-5885-CB2D-BC47-82C1459CB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869BB4-CBDA-C262-7484-64C2ED87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3DE8F-59CC-B2DE-7369-F6AAFC50A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78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1A2E2A-4831-9CE5-F205-D9A513D2C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5377F6-E5F2-9DA4-9F06-FE8C7FE4BC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95002-9632-680F-EB39-23705E1CD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D503C-77A3-CE4B-BEDF-17785F7F73B8}" type="datetimeFigureOut">
              <a:rPr lang="en-US" smtClean="0"/>
              <a:t>1/10/25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99CEB-79A6-EA53-347B-14A6BC94A7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81EF4-8353-9409-82CE-389297E52B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F6D37-4525-204E-B379-C1F9B1FC6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27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lawelawe.pacioos.hawaii.edu/pacific-rcc/Marshalls%20Agroforestry/site/index.php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kukau.org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.61n150w.com/ERA5RankMaps.php" TargetMode="External"/><Relationship Id="rId7" Type="http://schemas.openxmlformats.org/officeDocument/2006/relationships/hyperlink" Target="https://forecast.weather.gov/data/obhistory/PTRO.html" TargetMode="External"/><Relationship Id="rId2" Type="http://schemas.openxmlformats.org/officeDocument/2006/relationships/hyperlink" Target="http://iridl.ldeo.columbia.edu/maproom/Global/Atm_Temp/index.html?bbox=bb%3A100%3A-60%3A300%3A60%3Abb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cei.noaa.gov/access/monitoring/usapi-pcp/all/PSW00040309" TargetMode="External"/><Relationship Id="rId5" Type="http://schemas.openxmlformats.org/officeDocument/2006/relationships/hyperlink" Target="https://climate.copernicus.eu/charts/packages/c3s_seasonal/" TargetMode="External"/><Relationship Id="rId4" Type="http://schemas.openxmlformats.org/officeDocument/2006/relationships/hyperlink" Target="http://www.bom.gov.au/climate/pacific/outlooks/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ei.noaa.gov/access/monitoring/enso/soi" TargetMode="External"/><Relationship Id="rId3" Type="http://schemas.openxmlformats.org/officeDocument/2006/relationships/hyperlink" Target="https://tidesandcurrents.noaa.gov/tide_predictions.html?gid=1848" TargetMode="External"/><Relationship Id="rId7" Type="http://schemas.openxmlformats.org/officeDocument/2006/relationships/hyperlink" Target="https://www.pacificmet.net/products-and-services/climate-bulletin" TargetMode="External"/><Relationship Id="rId2" Type="http://schemas.openxmlformats.org/officeDocument/2006/relationships/hyperlink" Target="https://uhslc.soest.hawaii.edu/stations/?stn=007#level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bom.gov.au/climate/enso/?ninoIndex=nino3.4&amp;index=nino34&amp;period=weekly#tabs=Pacific-Ocean&amp;pacific=Sea-surface" TargetMode="External"/><Relationship Id="rId5" Type="http://schemas.openxmlformats.org/officeDocument/2006/relationships/hyperlink" Target="https://www.cpc.ncep.noaa.gov/products/precip/CWlink/MJO/enso.shtml" TargetMode="External"/><Relationship Id="rId4" Type="http://schemas.openxmlformats.org/officeDocument/2006/relationships/hyperlink" Target="https://www.pacificmet.net/enso-tracker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jwfiedler.github.io/SL_Indicators/intro.html" TargetMode="External"/><Relationship Id="rId7" Type="http://schemas.openxmlformats.org/officeDocument/2006/relationships/hyperlink" Target="https://github.com/DaisyShi19/Palau-ocean-climate/tree/main" TargetMode="External"/><Relationship Id="rId2" Type="http://schemas.openxmlformats.org/officeDocument/2006/relationships/hyperlink" Target="https://github.com/jpotemra/PCCM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icolasfauchereau/ICU_Water_Watch/tree/main/notebooks" TargetMode="External"/><Relationship Id="rId5" Type="http://schemas.openxmlformats.org/officeDocument/2006/relationships/hyperlink" Target="https://github.com/teslakit/teslakit" TargetMode="External"/><Relationship Id="rId4" Type="http://schemas.openxmlformats.org/officeDocument/2006/relationships/hyperlink" Target="https://github.com/pwoodworth-jefcoats/climate-indicator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lawelawe.pacioos.hawaii.edu/pacific-rcc/pccm_matrix/pccm_matrix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apdrc.soest.hawaii.edu/Hawaii_USAPI_Climate_Summary/dashboard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pdrc.soest.hawaii.edu/Hawaii_USAPI_Climate_Summary/dashboard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lawelawe.pacioos.hawaii.edu/pacific-rcc/Marshalls%20Agroforestry/site/index.php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F98A-2E4C-6088-E72F-44A1BAE38B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Climate Data Services in support of Pacific activities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7D1305-2C6D-7323-0ECF-C687C6573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7095"/>
            <a:ext cx="9144000" cy="2112961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We have many different projects, each with similar “input” and “output” so the idea is to aggregate all this (and harmonize).  Ideally, if someone wanted climate information, e.g., to inform a web site, they could follow a recipe that includes: 1) a climate index of interest, 2) the code used to make the index, and 3) the data accessed in the code</a:t>
            </a:r>
          </a:p>
        </p:txBody>
      </p:sp>
    </p:spTree>
    <p:extLst>
      <p:ext uri="{BB962C8B-B14F-4D97-AF65-F5344CB8AC3E}">
        <p14:creationId xmlns:p14="http://schemas.microsoft.com/office/powerpoint/2010/main" val="384455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DFAC-5148-7572-B79D-595477E6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 Past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B380F-34D0-9BD1-973A-1CBEF2262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751" y="1609867"/>
            <a:ext cx="5665342" cy="2921036"/>
          </a:xfrm>
        </p:spPr>
        <p:txBody>
          <a:bodyPr>
            <a:normAutofit/>
          </a:bodyPr>
          <a:lstStyle/>
          <a:p>
            <a:r>
              <a:rPr lang="en-US" dirty="0"/>
              <a:t>Marshall Islands </a:t>
            </a:r>
            <a:r>
              <a:rPr lang="en-US" dirty="0" err="1"/>
              <a:t>Agro</a:t>
            </a:r>
            <a:r>
              <a:rPr lang="en-US" dirty="0"/>
              <a:t>-forestry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http://lawelawe.pacioos.hawaii.edu/pacific-rcc/Marshalls%20Agroforestry/site/index.php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Part 2: “Blue site” scanning data from CFSv2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4B52EA-432E-9DF3-CA2E-EA5E539B11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5315"/>
          <a:stretch/>
        </p:blipFill>
        <p:spPr>
          <a:xfrm>
            <a:off x="5077241" y="108428"/>
            <a:ext cx="5846131" cy="60690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466F65-92A4-5023-E43C-1424768DCE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685"/>
          <a:stretch/>
        </p:blipFill>
        <p:spPr>
          <a:xfrm>
            <a:off x="6783859" y="177519"/>
            <a:ext cx="5114017" cy="657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39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DFAC-5148-7572-B79D-595477E6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 Past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B380F-34D0-9BD1-973A-1CBEF2262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751" y="1609867"/>
            <a:ext cx="5665342" cy="2921036"/>
          </a:xfrm>
        </p:spPr>
        <p:txBody>
          <a:bodyPr>
            <a:normAutofit/>
          </a:bodyPr>
          <a:lstStyle/>
          <a:p>
            <a:r>
              <a:rPr lang="en-US" dirty="0"/>
              <a:t>Palau </a:t>
            </a:r>
            <a:r>
              <a:rPr lang="en-US" dirty="0" err="1"/>
              <a:t>Kukau</a:t>
            </a:r>
            <a:endParaRPr lang="en-US" dirty="0"/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https://www.kukau.org/</a:t>
            </a:r>
            <a:r>
              <a:rPr lang="en-US" sz="2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8F1E4-7898-C599-5EAE-52827DD32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4421" y="1333932"/>
            <a:ext cx="7175827" cy="515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62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986F21-3A62-C636-BE8F-E6FB000B45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567" r="15048" b="37964"/>
          <a:stretch/>
        </p:blipFill>
        <p:spPr>
          <a:xfrm>
            <a:off x="234779" y="228600"/>
            <a:ext cx="4466078" cy="4812957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B10CA94-1342-09CC-E688-EAADFC73A3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4999215"/>
              </p:ext>
            </p:extLst>
          </p:nvPr>
        </p:nvGraphicFramePr>
        <p:xfrm>
          <a:off x="4836983" y="803189"/>
          <a:ext cx="7120238" cy="2748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36812">
                  <a:extLst>
                    <a:ext uri="{9D8B030D-6E8A-4147-A177-3AD203B41FA5}">
                      <a16:colId xmlns:a16="http://schemas.microsoft.com/office/drawing/2014/main" val="3303411086"/>
                    </a:ext>
                  </a:extLst>
                </a:gridCol>
                <a:gridCol w="1989416">
                  <a:extLst>
                    <a:ext uri="{9D8B030D-6E8A-4147-A177-3AD203B41FA5}">
                      <a16:colId xmlns:a16="http://schemas.microsoft.com/office/drawing/2014/main" val="2896748527"/>
                    </a:ext>
                  </a:extLst>
                </a:gridCol>
                <a:gridCol w="1583871">
                  <a:extLst>
                    <a:ext uri="{9D8B030D-6E8A-4147-A177-3AD203B41FA5}">
                      <a16:colId xmlns:a16="http://schemas.microsoft.com/office/drawing/2014/main" val="240668364"/>
                    </a:ext>
                  </a:extLst>
                </a:gridCol>
                <a:gridCol w="1810139">
                  <a:extLst>
                    <a:ext uri="{9D8B030D-6E8A-4147-A177-3AD203B41FA5}">
                      <a16:colId xmlns:a16="http://schemas.microsoft.com/office/drawing/2014/main" val="439756156"/>
                    </a:ext>
                  </a:extLst>
                </a:gridCol>
              </a:tblGrid>
              <a:tr h="451969">
                <a:tc>
                  <a:txBody>
                    <a:bodyPr/>
                    <a:lstStyle/>
                    <a:p>
                      <a:r>
                        <a:rPr lang="en-US" sz="2400" dirty="0"/>
                        <a:t>Variable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Recent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Forecast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Outlook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317180"/>
                  </a:ext>
                </a:extLst>
              </a:tr>
              <a:tr h="458246">
                <a:tc>
                  <a:txBody>
                    <a:bodyPr/>
                    <a:lstStyle/>
                    <a:p>
                      <a:r>
                        <a:rPr lang="en-US" sz="2400" dirty="0"/>
                        <a:t>Rainfall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IRI, NWS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CFSv2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013556"/>
                  </a:ext>
                </a:extLst>
              </a:tr>
              <a:tr h="458246">
                <a:tc>
                  <a:txBody>
                    <a:bodyPr/>
                    <a:lstStyle/>
                    <a:p>
                      <a:r>
                        <a:rPr lang="en-US" sz="2400" dirty="0"/>
                        <a:t>Wind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IRI, NWS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CFSv2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7041796"/>
                  </a:ext>
                </a:extLst>
              </a:tr>
              <a:tr h="458246">
                <a:tc>
                  <a:txBody>
                    <a:bodyPr/>
                    <a:lstStyle/>
                    <a:p>
                      <a:r>
                        <a:rPr lang="en-US" sz="2400" dirty="0"/>
                        <a:t>Air temp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IRI, NWS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CFSv2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275100"/>
                  </a:ext>
                </a:extLst>
              </a:tr>
              <a:tr h="458246">
                <a:tc>
                  <a:txBody>
                    <a:bodyPr/>
                    <a:lstStyle/>
                    <a:p>
                      <a:r>
                        <a:rPr lang="en-US" sz="2400" dirty="0"/>
                        <a:t>Sea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UHSLC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BoM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7128895"/>
                  </a:ext>
                </a:extLst>
              </a:tr>
              <a:tr h="458246">
                <a:tc>
                  <a:txBody>
                    <a:bodyPr/>
                    <a:lstStyle/>
                    <a:p>
                      <a:r>
                        <a:rPr lang="en-US" sz="2400" dirty="0"/>
                        <a:t>ENSO 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CPC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731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1329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7E1E4-EC69-61F1-1754-5A7411E54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6562"/>
            <a:ext cx="10515600" cy="588040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IRI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http://iridl.ldeo.columbia.edu/maproom/Global/Atm_Temp/index.html?bbox=bb%3A100%3A-60%3A300%3A60%3Abb</a:t>
            </a:r>
            <a:r>
              <a:rPr lang="en-US" dirty="0"/>
              <a:t> </a:t>
            </a:r>
          </a:p>
          <a:p>
            <a:r>
              <a:rPr lang="en-US" dirty="0"/>
              <a:t>ERA-5 (</a:t>
            </a:r>
            <a:r>
              <a:rPr lang="en-US" dirty="0" err="1"/>
              <a:t>Brentschneider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http://data.61n150w.com/ERA5RankMaps.php</a:t>
            </a:r>
            <a:r>
              <a:rPr lang="en-US" dirty="0"/>
              <a:t> </a:t>
            </a:r>
          </a:p>
          <a:p>
            <a:r>
              <a:rPr lang="en-US" dirty="0"/>
              <a:t>BoM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http://www.bom.gov.au/climate/pacific/outlooks/</a:t>
            </a:r>
            <a:r>
              <a:rPr lang="en-US" dirty="0"/>
              <a:t> </a:t>
            </a:r>
          </a:p>
          <a:p>
            <a:r>
              <a:rPr lang="en-US" dirty="0"/>
              <a:t>Copernicus</a:t>
            </a:r>
          </a:p>
          <a:p>
            <a:pPr marL="0" indent="0">
              <a:buNone/>
            </a:pPr>
            <a:r>
              <a:rPr lang="en-US" dirty="0">
                <a:hlinkClick r:id="rId5"/>
              </a:rPr>
              <a:t>https://climate.copernicus.eu/charts/packages/c3s_seasonal/</a:t>
            </a:r>
            <a:r>
              <a:rPr lang="en-US" dirty="0"/>
              <a:t> </a:t>
            </a:r>
          </a:p>
          <a:p>
            <a:r>
              <a:rPr lang="en-US" dirty="0"/>
              <a:t>NCEI</a:t>
            </a:r>
          </a:p>
          <a:p>
            <a:pPr marL="0" indent="0">
              <a:buNone/>
            </a:pPr>
            <a:r>
              <a:rPr lang="en-US" dirty="0">
                <a:hlinkClick r:id="rId6"/>
              </a:rPr>
              <a:t>https://www.ncei.noaa.gov/access/monitoring/usapi-pcp/all/PSW00040309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7"/>
              </a:rPr>
              <a:t>https://forecast.weather.gov/data/obhistory/PTRO.html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837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7E1E4-EC69-61F1-1754-5A7411E54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96562"/>
            <a:ext cx="10515600" cy="5880401"/>
          </a:xfrm>
        </p:spPr>
        <p:txBody>
          <a:bodyPr>
            <a:normAutofit/>
          </a:bodyPr>
          <a:lstStyle/>
          <a:p>
            <a:r>
              <a:rPr lang="en-US" dirty="0"/>
              <a:t>UHSLC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https://uhslc.soest.hawaii.edu/stations/?stn=007#levels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hlinkClick r:id="rId3"/>
              </a:rPr>
              <a:t>https://tidesandcurrents.noaa.gov/tide_predictions.html?gid=1848</a:t>
            </a:r>
            <a:r>
              <a:rPr lang="en-US" dirty="0"/>
              <a:t> </a:t>
            </a:r>
          </a:p>
          <a:p>
            <a:r>
              <a:rPr lang="en-US" dirty="0"/>
              <a:t>ENSO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https://www.pacificmet.net/enso-tracker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https://www.cpc.ncep.noaa.gov/products/precip/CWlink/MJO/enso.shtml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http://www.bom.gov.au/climate/enso/?ninoIndex=nino3.4&amp;index=nino34&amp;period=weekly#tabs=Pacific-Ocean&amp;pacific=Sea-surface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https://www.pacificmet.net/products-and-services/climate-bulletin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8"/>
              </a:rPr>
              <a:t>https://www.ncei.noaa.gov/access/monitoring/enso/soi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1522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7361E-DC11-C281-8E65-6C108F740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III.  Partnerships/projects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2A8FE-E121-3D3D-2F7F-9BB89EC7B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18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5A891DA-1BB7-F787-9B49-AA238A1B3B3C}"/>
              </a:ext>
            </a:extLst>
          </p:cNvPr>
          <p:cNvSpPr/>
          <p:nvPr/>
        </p:nvSpPr>
        <p:spPr>
          <a:xfrm>
            <a:off x="261258" y="1654628"/>
            <a:ext cx="3189514" cy="1611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1. Data Archive Catalog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7AD2822-A4FC-2FD0-DC26-5A0AF77A46FA}"/>
              </a:ext>
            </a:extLst>
          </p:cNvPr>
          <p:cNvSpPr/>
          <p:nvPr/>
        </p:nvSpPr>
        <p:spPr>
          <a:xfrm>
            <a:off x="261258" y="3849803"/>
            <a:ext cx="3189514" cy="1611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3. Climate Indicators Catalog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EC7D182-55C1-E27A-0F18-7B6F4EAA4E85}"/>
              </a:ext>
            </a:extLst>
          </p:cNvPr>
          <p:cNvSpPr/>
          <p:nvPr/>
        </p:nvSpPr>
        <p:spPr>
          <a:xfrm>
            <a:off x="4044043" y="3849803"/>
            <a:ext cx="3189514" cy="1611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4. Projects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4314CB8-EBB2-9D91-1A60-05AFC091275F}"/>
              </a:ext>
            </a:extLst>
          </p:cNvPr>
          <p:cNvSpPr/>
          <p:nvPr/>
        </p:nvSpPr>
        <p:spPr>
          <a:xfrm>
            <a:off x="4044043" y="1654628"/>
            <a:ext cx="3189514" cy="161108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2. Code Repository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08CADE7-FCEC-EC98-86F7-F75719079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dirty="0"/>
              <a:t>I. Main Components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551934-C97D-2EAC-DEF5-CD2BB0E77DD0}"/>
              </a:ext>
            </a:extLst>
          </p:cNvPr>
          <p:cNvSpPr txBox="1"/>
          <p:nvPr/>
        </p:nvSpPr>
        <p:spPr>
          <a:xfrm>
            <a:off x="7500257" y="1027906"/>
            <a:ext cx="4419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b="1" dirty="0"/>
              <a:t>Data Archive Catalog</a:t>
            </a:r>
            <a:r>
              <a:rPr lang="en-US" dirty="0"/>
              <a:t>:  A listing of data sources, ideally includes URL end points; this will be used as “input” to 2. [e.g., APDRC]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Code Repository</a:t>
            </a:r>
            <a:r>
              <a:rPr lang="en-US" dirty="0"/>
              <a:t>: An open, web-based archive of scripts (</a:t>
            </a:r>
            <a:r>
              <a:rPr lang="en-US" dirty="0" err="1"/>
              <a:t>jupyter</a:t>
            </a:r>
            <a:r>
              <a:rPr lang="en-US" dirty="0"/>
              <a:t> notebooks) that are used to make plots, climate indices, etc. [GitHub]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Climate Indicators Catalog</a:t>
            </a:r>
            <a:r>
              <a:rPr lang="en-US" dirty="0"/>
              <a:t>: Similar to (1), this would be a table/list of climate indicators; the list would include needed data (from 1), and the scripts used to produce it (from 2). [web matrix]</a:t>
            </a:r>
          </a:p>
          <a:p>
            <a:pPr marL="342900" indent="-342900">
              <a:buFont typeface="+mj-lt"/>
              <a:buAutoNum type="arabicPeriod"/>
            </a:pPr>
            <a:r>
              <a:rPr lang="en-US" b="1" dirty="0"/>
              <a:t>Projects</a:t>
            </a:r>
            <a:r>
              <a:rPr lang="en-US" dirty="0"/>
              <a:t>: this might be specific to UH/NOAA; for us includes things like UNEP/GCF projects, DoS/ILR2030, Akamai Ag, but also things like NCRT’s, PCCM, etc.</a:t>
            </a:r>
          </a:p>
        </p:txBody>
      </p:sp>
    </p:spTree>
    <p:extLst>
      <p:ext uri="{BB962C8B-B14F-4D97-AF65-F5344CB8AC3E}">
        <p14:creationId xmlns:p14="http://schemas.microsoft.com/office/powerpoint/2010/main" val="191053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D7898-3A10-3A32-20FF-9601D7F86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 Archive Catalog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C6380F-9328-77E8-350F-2D7270D523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053"/>
            <a:ext cx="8425543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Ideally a list </a:t>
            </a:r>
          </a:p>
          <a:p>
            <a:pPr marL="0" indent="0">
              <a:buNone/>
            </a:pPr>
            <a:r>
              <a:rPr lang="en-US" dirty="0"/>
              <a:t>that includes:		Example 1		Example 2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Variable		Sea level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Dataset		AVISO			Tide gauge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Dimensions	(G)lobal			(S)</a:t>
            </a:r>
            <a:r>
              <a:rPr lang="en-US" dirty="0" err="1"/>
              <a:t>tation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Platform		(S)</a:t>
            </a:r>
            <a:r>
              <a:rPr lang="en-US" dirty="0" err="1"/>
              <a:t>atellite</a:t>
            </a:r>
            <a:r>
              <a:rPr lang="en-US" dirty="0"/>
              <a:t>		(O)</a:t>
            </a:r>
            <a:r>
              <a:rPr lang="en-US" dirty="0" err="1"/>
              <a:t>bserved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Timeframe		(H)</a:t>
            </a:r>
            <a:r>
              <a:rPr lang="en-US" dirty="0" err="1"/>
              <a:t>istorical</a:t>
            </a:r>
            <a:r>
              <a:rPr lang="en-US" dirty="0"/>
              <a:t>		(H)</a:t>
            </a:r>
            <a:r>
              <a:rPr lang="en-US" dirty="0" err="1"/>
              <a:t>istorical</a:t>
            </a:r>
            <a:r>
              <a:rPr lang="en-US" dirty="0"/>
              <a:t>/(R)</a:t>
            </a:r>
            <a:r>
              <a:rPr lang="en-US" dirty="0" err="1"/>
              <a:t>ealtime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Time-Res		(W)</a:t>
            </a:r>
            <a:r>
              <a:rPr lang="en-US" dirty="0" err="1"/>
              <a:t>eekly</a:t>
            </a:r>
            <a:r>
              <a:rPr lang="en-US" dirty="0"/>
              <a:t>		(H)</a:t>
            </a:r>
            <a:r>
              <a:rPr lang="en-US" dirty="0" err="1"/>
              <a:t>ourly</a:t>
            </a:r>
            <a:r>
              <a:rPr lang="en-US" dirty="0"/>
              <a:t>/(D)</a:t>
            </a:r>
            <a:r>
              <a:rPr lang="en-US" dirty="0" err="1"/>
              <a:t>aily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Spatial-Res		1/2-degree		N/A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Time-Range	1999-2009		Variable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Spatial-Range	N/A			N/A	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Update cycle	N/A			(M)</a:t>
            </a:r>
            <a:r>
              <a:rPr lang="en-US" dirty="0" err="1"/>
              <a:t>onthly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27E44A-B5B4-E2E7-A0E9-4AA8CD227128}"/>
              </a:ext>
            </a:extLst>
          </p:cNvPr>
          <p:cNvSpPr txBox="1"/>
          <p:nvPr/>
        </p:nvSpPr>
        <p:spPr>
          <a:xfrm>
            <a:off x="9443357" y="365125"/>
            <a:ext cx="197031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Dimensions</a:t>
            </a:r>
            <a:r>
              <a:rPr lang="en-US" dirty="0"/>
              <a:t>:</a:t>
            </a:r>
          </a:p>
          <a:p>
            <a:r>
              <a:rPr lang="en-US" dirty="0"/>
              <a:t>(G)lobal</a:t>
            </a:r>
          </a:p>
          <a:p>
            <a:r>
              <a:rPr lang="en-US" dirty="0"/>
              <a:t>(S)</a:t>
            </a:r>
            <a:r>
              <a:rPr lang="en-US" dirty="0" err="1"/>
              <a:t>tation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Platform</a:t>
            </a:r>
            <a:r>
              <a:rPr lang="en-US" dirty="0"/>
              <a:t>:</a:t>
            </a:r>
          </a:p>
          <a:p>
            <a:r>
              <a:rPr lang="en-US" dirty="0"/>
              <a:t>(S)</a:t>
            </a:r>
            <a:r>
              <a:rPr lang="en-US" dirty="0" err="1"/>
              <a:t>atellite</a:t>
            </a:r>
            <a:endParaRPr lang="en-US" dirty="0"/>
          </a:p>
          <a:p>
            <a:r>
              <a:rPr lang="en-US" dirty="0"/>
              <a:t>(O)bs/in-situ</a:t>
            </a:r>
          </a:p>
          <a:p>
            <a:r>
              <a:rPr lang="en-US" dirty="0"/>
              <a:t>(M)</a:t>
            </a:r>
            <a:r>
              <a:rPr lang="en-US" dirty="0" err="1"/>
              <a:t>odel</a:t>
            </a:r>
            <a:endParaRPr lang="en-US" dirty="0"/>
          </a:p>
          <a:p>
            <a:r>
              <a:rPr lang="en-US" dirty="0"/>
              <a:t>(R)</a:t>
            </a:r>
            <a:r>
              <a:rPr lang="en-US" dirty="0" err="1"/>
              <a:t>enalysis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Timeframe</a:t>
            </a:r>
            <a:r>
              <a:rPr lang="en-US" dirty="0"/>
              <a:t>:</a:t>
            </a:r>
          </a:p>
          <a:p>
            <a:r>
              <a:rPr lang="en-US" dirty="0"/>
              <a:t>(H)</a:t>
            </a:r>
            <a:r>
              <a:rPr lang="en-US" dirty="0" err="1"/>
              <a:t>istorical</a:t>
            </a:r>
            <a:endParaRPr lang="en-US" dirty="0"/>
          </a:p>
          <a:p>
            <a:r>
              <a:rPr lang="en-US" dirty="0"/>
              <a:t>(R)</a:t>
            </a:r>
            <a:r>
              <a:rPr lang="en-US" dirty="0" err="1"/>
              <a:t>ealtime</a:t>
            </a:r>
            <a:endParaRPr lang="en-US" dirty="0"/>
          </a:p>
          <a:p>
            <a:r>
              <a:rPr lang="en-US" dirty="0"/>
              <a:t>(F)</a:t>
            </a:r>
            <a:r>
              <a:rPr lang="en-US" dirty="0" err="1"/>
              <a:t>orecast</a:t>
            </a:r>
            <a:endParaRPr lang="en-US" dirty="0"/>
          </a:p>
          <a:p>
            <a:r>
              <a:rPr lang="en-US" dirty="0"/>
              <a:t>(O)</a:t>
            </a:r>
            <a:r>
              <a:rPr lang="en-US" dirty="0" err="1"/>
              <a:t>utlook</a:t>
            </a:r>
            <a:endParaRPr lang="en-US" dirty="0"/>
          </a:p>
          <a:p>
            <a:r>
              <a:rPr lang="en-US" dirty="0"/>
              <a:t>(P)</a:t>
            </a:r>
            <a:r>
              <a:rPr lang="en-US" dirty="0" err="1"/>
              <a:t>rojection</a:t>
            </a:r>
            <a:endParaRPr lang="en-US" dirty="0"/>
          </a:p>
          <a:p>
            <a:r>
              <a:rPr lang="en-US" dirty="0"/>
              <a:t>(C)</a:t>
            </a:r>
            <a:r>
              <a:rPr lang="en-US" dirty="0" err="1"/>
              <a:t>limatology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Time-res</a:t>
            </a:r>
            <a:r>
              <a:rPr lang="en-US" dirty="0"/>
              <a:t>:</a:t>
            </a:r>
          </a:p>
          <a:p>
            <a:r>
              <a:rPr lang="en-US" dirty="0"/>
              <a:t>(H)</a:t>
            </a:r>
            <a:r>
              <a:rPr lang="en-US" dirty="0" err="1"/>
              <a:t>ourly</a:t>
            </a:r>
            <a:endParaRPr lang="en-US" dirty="0"/>
          </a:p>
          <a:p>
            <a:r>
              <a:rPr lang="en-US" dirty="0"/>
              <a:t>(D)</a:t>
            </a:r>
            <a:r>
              <a:rPr lang="en-US" dirty="0" err="1"/>
              <a:t>aily</a:t>
            </a:r>
            <a:endParaRPr lang="en-US" dirty="0"/>
          </a:p>
          <a:p>
            <a:r>
              <a:rPr lang="en-US" dirty="0"/>
              <a:t>(M)</a:t>
            </a:r>
            <a:r>
              <a:rPr lang="en-US" dirty="0" err="1"/>
              <a:t>onthly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A7E81A-FBBC-159F-3E3D-441F14C94E83}"/>
              </a:ext>
            </a:extLst>
          </p:cNvPr>
          <p:cNvSpPr txBox="1"/>
          <p:nvPr/>
        </p:nvSpPr>
        <p:spPr>
          <a:xfrm>
            <a:off x="206829" y="6063343"/>
            <a:ext cx="74022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For example https://</a:t>
            </a:r>
            <a:r>
              <a:rPr lang="en-US" sz="2800" dirty="0" err="1"/>
              <a:t>apdrc.soest.hawaii.edu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31488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9890B-3E54-2F4E-D504-86D4766AE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Code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342A9-F421-CD84-5CB9-F900507F4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15" y="1825625"/>
            <a:ext cx="11767456" cy="4351338"/>
          </a:xfrm>
        </p:spPr>
        <p:txBody>
          <a:bodyPr/>
          <a:lstStyle/>
          <a:p>
            <a:r>
              <a:rPr lang="en-US" dirty="0"/>
              <a:t>Here we are using GitHub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https://github.com/jpotemra/PCCM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https://jwfiedler.github.io/SL_Indicators/intro.html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4"/>
              </a:rPr>
              <a:t>https://github.com/pwoodworth-jefcoats/climate-indicators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5"/>
              </a:rPr>
              <a:t>https://github.com/teslakit/teslakit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6"/>
              </a:rPr>
              <a:t>https://github.com/nicolasfauchereau/ICU_Water_Watch/tree/main/notebooks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7"/>
              </a:rPr>
              <a:t>https://github.com/DaisyShi19/Palau-ocean-climate/tree/main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3537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8AC19-EF44-6A56-73D9-6B8258D9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Climate Indicators Catalog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3ED4A-3CCD-CC11-FA84-809A82F99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457" y="1825625"/>
            <a:ext cx="11625943" cy="4351338"/>
          </a:xfrm>
        </p:spPr>
        <p:txBody>
          <a:bodyPr/>
          <a:lstStyle/>
          <a:p>
            <a:r>
              <a:rPr lang="en-US" dirty="0"/>
              <a:t>This would be a table/listing (searchable) that includes links to code and/or figures, e.g.,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>
                <a:hlinkClick r:id="rId2"/>
              </a:rPr>
              <a:t>http://lawelawe.pacioos.hawaii.edu/pacific-rcc/pccm_matrix/pccm_matrix.html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89302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CF840-5613-C528-26A6-F10BD600F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558361-4CB0-40E6-43E8-30077928B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UNEP/GCF Ocean Portals (Palau, RMI)</a:t>
            </a:r>
          </a:p>
          <a:p>
            <a:r>
              <a:rPr lang="en-US" dirty="0"/>
              <a:t>UNEP/GCF CLEWS (Palau and RMI, </a:t>
            </a:r>
            <a:r>
              <a:rPr lang="en-US" dirty="0" err="1"/>
              <a:t>Agro</a:t>
            </a:r>
            <a:r>
              <a:rPr lang="en-US" dirty="0"/>
              <a:t> and Health)</a:t>
            </a:r>
          </a:p>
          <a:p>
            <a:r>
              <a:rPr lang="en-US" dirty="0"/>
              <a:t>DoS/ILR2030 ”blue dashboard” stuff</a:t>
            </a:r>
          </a:p>
          <a:p>
            <a:r>
              <a:rPr lang="en-US" dirty="0"/>
              <a:t>Akamai Ag </a:t>
            </a:r>
          </a:p>
          <a:p>
            <a:r>
              <a:rPr lang="en-US" dirty="0"/>
              <a:t>National Climate Report Templates</a:t>
            </a:r>
          </a:p>
          <a:p>
            <a:r>
              <a:rPr lang="en-US" dirty="0"/>
              <a:t>Pacific Climate Change Monitor</a:t>
            </a:r>
          </a:p>
          <a:p>
            <a:r>
              <a:rPr lang="en-US" dirty="0"/>
              <a:t>Meetings, etc. (PICOF, PICCF and such)</a:t>
            </a:r>
          </a:p>
        </p:txBody>
      </p:sp>
    </p:spTree>
    <p:extLst>
      <p:ext uri="{BB962C8B-B14F-4D97-AF65-F5344CB8AC3E}">
        <p14:creationId xmlns:p14="http://schemas.microsoft.com/office/powerpoint/2010/main" val="102836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DFAC-5148-7572-B79D-595477E6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 Past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B380F-34D0-9BD1-973A-1CBEF2262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65342" cy="2921036"/>
          </a:xfrm>
        </p:spPr>
        <p:txBody>
          <a:bodyPr>
            <a:normAutofit/>
          </a:bodyPr>
          <a:lstStyle/>
          <a:p>
            <a:r>
              <a:rPr lang="en-US" dirty="0" err="1"/>
              <a:t>PaCIS</a:t>
            </a:r>
            <a:r>
              <a:rPr lang="en-US" dirty="0"/>
              <a:t> Climate Summary (aka quarterly report) </a:t>
            </a:r>
            <a:r>
              <a:rPr lang="en-US" sz="2000" dirty="0">
                <a:hlinkClick r:id="rId2"/>
              </a:rPr>
              <a:t>https://apdrc.soest.hawaii.edu/Hawaii_USAPI_Climate_Summary/dashboard/</a:t>
            </a:r>
            <a:r>
              <a:rPr lang="en-US" sz="20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50492A-687D-B456-87B9-805D0729CA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8792" y="226031"/>
            <a:ext cx="4837860" cy="6475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3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DFAC-5148-7572-B79D-595477E6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 Past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B380F-34D0-9BD1-973A-1CBEF2262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65342" cy="2921036"/>
          </a:xfrm>
        </p:spPr>
        <p:txBody>
          <a:bodyPr>
            <a:normAutofit/>
          </a:bodyPr>
          <a:lstStyle/>
          <a:p>
            <a:r>
              <a:rPr lang="en-US" dirty="0" err="1"/>
              <a:t>PaCIS</a:t>
            </a:r>
            <a:r>
              <a:rPr lang="en-US" dirty="0"/>
              <a:t> Climate Summary (aka quarterly report) </a:t>
            </a:r>
            <a:r>
              <a:rPr lang="en-US" sz="2000" dirty="0">
                <a:hlinkClick r:id="rId2"/>
              </a:rPr>
              <a:t>https://apdrc.soest.hawaii.edu/Hawaii_USAPI_Climate_Summary/dashboard/</a:t>
            </a:r>
            <a:r>
              <a:rPr lang="en-US" sz="2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739BD0-0C9E-25A5-82C7-9B76E373B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0506" y="182562"/>
            <a:ext cx="4275939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472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7DFAC-5148-7572-B79D-595477E69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II.  Past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B380F-34D0-9BD1-973A-1CBEF22622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751" y="1609867"/>
            <a:ext cx="5665342" cy="2921036"/>
          </a:xfrm>
        </p:spPr>
        <p:txBody>
          <a:bodyPr>
            <a:normAutofit/>
          </a:bodyPr>
          <a:lstStyle/>
          <a:p>
            <a:r>
              <a:rPr lang="en-US" dirty="0"/>
              <a:t>Marshall Islands </a:t>
            </a:r>
            <a:r>
              <a:rPr lang="en-US" dirty="0" err="1"/>
              <a:t>Agro</a:t>
            </a:r>
            <a:r>
              <a:rPr lang="en-US" dirty="0"/>
              <a:t>-forestry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http://lawelawe.pacioos.hawaii.edu/pacific-rcc/Marshalls%20Agroforestry/site/index.php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Part 1: “Green site” with planting information, resources, guides, calendar, etc.  Informed by “Blue site”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76A322-A74C-9DDA-380D-B5C824F8D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2562"/>
            <a:ext cx="5690587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863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1107</Words>
  <Application>Microsoft Macintosh PowerPoint</Application>
  <PresentationFormat>Widescreen</PresentationFormat>
  <Paragraphs>128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Climate Data Services in support of Pacific activities</vt:lpstr>
      <vt:lpstr>I. Main Components</vt:lpstr>
      <vt:lpstr>1. Data Archive Catalog</vt:lpstr>
      <vt:lpstr>2. Code Repository</vt:lpstr>
      <vt:lpstr>3. Climate Indicators Catalog</vt:lpstr>
      <vt:lpstr>4. Projects</vt:lpstr>
      <vt:lpstr>II.  Past examples</vt:lpstr>
      <vt:lpstr>II.  Past examples</vt:lpstr>
      <vt:lpstr>II.  Past examples</vt:lpstr>
      <vt:lpstr>II.  Past examples</vt:lpstr>
      <vt:lpstr>II.  Past examples</vt:lpstr>
      <vt:lpstr>PowerPoint Presentation</vt:lpstr>
      <vt:lpstr>PowerPoint Presentation</vt:lpstr>
      <vt:lpstr>PowerPoint Presentation</vt:lpstr>
      <vt:lpstr>III.  Partnerships/projects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Services in support of Pacific activities</dc:title>
  <dc:creator>James Potemra</dc:creator>
  <cp:lastModifiedBy>James Potemra</cp:lastModifiedBy>
  <cp:revision>2</cp:revision>
  <dcterms:created xsi:type="dcterms:W3CDTF">2024-12-16T20:01:36Z</dcterms:created>
  <dcterms:modified xsi:type="dcterms:W3CDTF">2025-01-10T20:40:52Z</dcterms:modified>
</cp:coreProperties>
</file>

<file path=docProps/thumbnail.jpeg>
</file>